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4" r:id="rId4"/>
    <p:sldId id="265" r:id="rId5"/>
    <p:sldId id="266" r:id="rId6"/>
    <p:sldId id="267" r:id="rId7"/>
    <p:sldId id="260" r:id="rId8"/>
    <p:sldId id="268" r:id="rId9"/>
    <p:sldId id="258" r:id="rId10"/>
    <p:sldId id="259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00"/>
    <a:srgbClr val="69BE28"/>
    <a:srgbClr val="5DA626"/>
    <a:srgbClr val="339933"/>
    <a:srgbClr val="1EA300"/>
    <a:srgbClr val="32A300"/>
    <a:srgbClr val="28A314"/>
    <a:srgbClr val="28A31E"/>
    <a:srgbClr val="00A300"/>
    <a:srgbClr val="00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357" autoAdjust="0"/>
  </p:normalViewPr>
  <p:slideViewPr>
    <p:cSldViewPr snapToGrid="0">
      <p:cViewPr varScale="1">
        <p:scale>
          <a:sx n="51" d="100"/>
          <a:sy n="51" d="100"/>
        </p:scale>
        <p:origin x="11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%20UNamur\Personnel\ILEE\admin\Report\Stats%20Projects_publications_ILE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60227462916622"/>
          <c:y val="0.23966774895496143"/>
          <c:w val="0.47386317194779709"/>
          <c:h val="0.598019461541106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34-4B45-A8FC-760E0FF410D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34-4B45-A8FC-760E0FF410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34-4B45-A8FC-760E0FF410D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34-4B45-A8FC-760E0FF410DF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834-4B45-A8FC-760E0FF410DF}"/>
              </c:ext>
            </c:extLst>
          </c:dPt>
          <c:dPt>
            <c:idx val="5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834-4B45-A8FC-760E0FF410DF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834-4B45-A8FC-760E0FF410DF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834-4B45-A8FC-760E0FF410DF}"/>
              </c:ext>
            </c:extLst>
          </c:dPt>
          <c:dLbls>
            <c:dLbl>
              <c:idx val="0"/>
              <c:layout>
                <c:manualLayout>
                  <c:x val="-0.1245674740484429"/>
                  <c:y val="-0.331877729257641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34-4B45-A8FC-760E0FF410D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834-4B45-A8FC-760E0FF410D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834-4B45-A8FC-760E0FF410DF}"/>
                </c:ext>
              </c:extLst>
            </c:dLbl>
            <c:dLbl>
              <c:idx val="3"/>
              <c:layout>
                <c:manualLayout>
                  <c:x val="-5.899790207884914E-2"/>
                  <c:y val="8.7931192007112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34-4B45-A8FC-760E0FF410DF}"/>
                </c:ext>
              </c:extLst>
            </c:dLbl>
            <c:dLbl>
              <c:idx val="4"/>
              <c:layout>
                <c:manualLayout>
                  <c:x val="-9.948785813538015E-2"/>
                  <c:y val="7.22371930582913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34-4B45-A8FC-760E0FF410DF}"/>
                </c:ext>
              </c:extLst>
            </c:dLbl>
            <c:dLbl>
              <c:idx val="5"/>
              <c:layout>
                <c:manualLayout>
                  <c:x val="-0.22066923295487717"/>
                  <c:y val="2.167235645762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34-4B45-A8FC-760E0FF410DF}"/>
                </c:ext>
              </c:extLst>
            </c:dLbl>
            <c:dLbl>
              <c:idx val="6"/>
              <c:layout>
                <c:manualLayout>
                  <c:x val="-9.1202587565827622E-2"/>
                  <c:y val="-4.43459851361374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1961513852574"/>
                      <c:h val="8.0288075918152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834-4B45-A8FC-760E0FF410DF}"/>
                </c:ext>
              </c:extLst>
            </c:dLbl>
            <c:dLbl>
              <c:idx val="7"/>
              <c:layout>
                <c:manualLayout>
                  <c:x val="2.4894812023929535E-3"/>
                  <c:y val="-1.9601632765336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834-4B45-A8FC-760E0FF41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Feuil2!$A$1:$A$8</c:f>
              <c:strCache>
                <c:ptCount val="8"/>
                <c:pt idx="0">
                  <c:v>Biology</c:v>
                </c:pt>
                <c:pt idx="1">
                  <c:v>Geology</c:v>
                </c:pt>
                <c:pt idx="2">
                  <c:v>Geography</c:v>
                </c:pt>
                <c:pt idx="3">
                  <c:v>History</c:v>
                </c:pt>
                <c:pt idx="4">
                  <c:v>Chemistry</c:v>
                </c:pt>
                <c:pt idx="5">
                  <c:v>Physics</c:v>
                </c:pt>
                <c:pt idx="6">
                  <c:v>Archaeology</c:v>
                </c:pt>
                <c:pt idx="7">
                  <c:v>Law</c:v>
                </c:pt>
              </c:strCache>
            </c:strRef>
          </c:cat>
          <c:val>
            <c:numRef>
              <c:f>Feuil2!$B$1:$B$8</c:f>
              <c:numCache>
                <c:formatCode>General</c:formatCode>
                <c:ptCount val="8"/>
                <c:pt idx="0">
                  <c:v>57</c:v>
                </c:pt>
                <c:pt idx="1">
                  <c:v>16</c:v>
                </c:pt>
                <c:pt idx="2">
                  <c:v>13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834-4B45-A8FC-760E0FF410D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'report 2019'!$B$25</c:f>
              <c:strCache>
                <c:ptCount val="1"/>
                <c:pt idx="0">
                  <c:v>Running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'report 2019'!$A$26:$A$55</c:f>
              <c:strCache>
                <c:ptCount val="30"/>
                <c:pt idx="1">
                  <c:v>FNRS</c:v>
                </c:pt>
                <c:pt idx="4">
                  <c:v>na</c:v>
                </c:pt>
                <c:pt idx="7">
                  <c:v>ARES</c:v>
                </c:pt>
                <c:pt idx="10">
                  <c:v>FWB</c:v>
                </c:pt>
                <c:pt idx="13">
                  <c:v>EU</c:v>
                </c:pt>
                <c:pt idx="16">
                  <c:v>Belspo</c:v>
                </c:pt>
                <c:pt idx="19">
                  <c:v>Wallonie</c:v>
                </c:pt>
                <c:pt idx="22">
                  <c:v>ESA</c:v>
                </c:pt>
                <c:pt idx="25">
                  <c:v>JPI Climate</c:v>
                </c:pt>
                <c:pt idx="27">
                  <c:v>Unamur CERUNA</c:v>
                </c:pt>
                <c:pt idx="28">
                  <c:v>ISSeP</c:v>
                </c:pt>
                <c:pt idx="29">
                  <c:v>Province de Namur</c:v>
                </c:pt>
              </c:strCache>
            </c:strRef>
          </c:cat>
          <c:val>
            <c:numRef>
              <c:f>'report 2019'!$B$26:$B$55</c:f>
              <c:numCache>
                <c:formatCode>General</c:formatCode>
                <c:ptCount val="30"/>
                <c:pt idx="1">
                  <c:v>7</c:v>
                </c:pt>
                <c:pt idx="4">
                  <c:v>7</c:v>
                </c:pt>
                <c:pt idx="7">
                  <c:v>5</c:v>
                </c:pt>
                <c:pt idx="10">
                  <c:v>5</c:v>
                </c:pt>
                <c:pt idx="13">
                  <c:v>4</c:v>
                </c:pt>
                <c:pt idx="16">
                  <c:v>2</c:v>
                </c:pt>
                <c:pt idx="19">
                  <c:v>2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B-456F-82CF-53BB9D2C3CB2}"/>
            </c:ext>
          </c:extLst>
        </c:ser>
        <c:ser>
          <c:idx val="1"/>
          <c:order val="1"/>
          <c:tx>
            <c:strRef>
              <c:f>'report 2019'!$C$25</c:f>
              <c:strCache>
                <c:ptCount val="1"/>
                <c:pt idx="0">
                  <c:v>Launched in 2019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'report 2019'!$A$26:$A$55</c:f>
              <c:strCache>
                <c:ptCount val="30"/>
                <c:pt idx="1">
                  <c:v>FNRS</c:v>
                </c:pt>
                <c:pt idx="4">
                  <c:v>na</c:v>
                </c:pt>
                <c:pt idx="7">
                  <c:v>ARES</c:v>
                </c:pt>
                <c:pt idx="10">
                  <c:v>FWB</c:v>
                </c:pt>
                <c:pt idx="13">
                  <c:v>EU</c:v>
                </c:pt>
                <c:pt idx="16">
                  <c:v>Belspo</c:v>
                </c:pt>
                <c:pt idx="19">
                  <c:v>Wallonie</c:v>
                </c:pt>
                <c:pt idx="22">
                  <c:v>ESA</c:v>
                </c:pt>
                <c:pt idx="25">
                  <c:v>JPI Climate</c:v>
                </c:pt>
                <c:pt idx="27">
                  <c:v>Unamur CERUNA</c:v>
                </c:pt>
                <c:pt idx="28">
                  <c:v>ISSeP</c:v>
                </c:pt>
                <c:pt idx="29">
                  <c:v>Province de Namur</c:v>
                </c:pt>
              </c:strCache>
            </c:strRef>
          </c:cat>
          <c:val>
            <c:numRef>
              <c:f>'report 2019'!$C$26:$C$55</c:f>
              <c:numCache>
                <c:formatCode>General</c:formatCode>
                <c:ptCount val="30"/>
                <c:pt idx="1">
                  <c:v>4</c:v>
                </c:pt>
                <c:pt idx="4">
                  <c:v>1</c:v>
                </c:pt>
                <c:pt idx="7">
                  <c:v>1</c:v>
                </c:pt>
                <c:pt idx="13">
                  <c:v>1</c:v>
                </c:pt>
                <c:pt idx="22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9B-456F-82CF-53BB9D2C3CB2}"/>
            </c:ext>
          </c:extLst>
        </c:ser>
        <c:ser>
          <c:idx val="2"/>
          <c:order val="2"/>
          <c:tx>
            <c:strRef>
              <c:f>'report 2019'!$D$25</c:f>
              <c:strCache>
                <c:ptCount val="1"/>
                <c:pt idx="0">
                  <c:v>2018</c:v>
                </c:pt>
              </c:strCache>
            </c:strRef>
          </c:tx>
          <c:spPr>
            <a:pattFill prst="dk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'report 2019'!$A$26:$A$55</c:f>
              <c:strCache>
                <c:ptCount val="30"/>
                <c:pt idx="1">
                  <c:v>FNRS</c:v>
                </c:pt>
                <c:pt idx="4">
                  <c:v>na</c:v>
                </c:pt>
                <c:pt idx="7">
                  <c:v>ARES</c:v>
                </c:pt>
                <c:pt idx="10">
                  <c:v>FWB</c:v>
                </c:pt>
                <c:pt idx="13">
                  <c:v>EU</c:v>
                </c:pt>
                <c:pt idx="16">
                  <c:v>Belspo</c:v>
                </c:pt>
                <c:pt idx="19">
                  <c:v>Wallonie</c:v>
                </c:pt>
                <c:pt idx="22">
                  <c:v>ESA</c:v>
                </c:pt>
                <c:pt idx="25">
                  <c:v>JPI Climate</c:v>
                </c:pt>
                <c:pt idx="27">
                  <c:v>Unamur CERUNA</c:v>
                </c:pt>
                <c:pt idx="28">
                  <c:v>ISSeP</c:v>
                </c:pt>
                <c:pt idx="29">
                  <c:v>Province de Namur</c:v>
                </c:pt>
              </c:strCache>
            </c:strRef>
          </c:cat>
          <c:val>
            <c:numRef>
              <c:f>'report 2019'!$D$26:$D$55</c:f>
              <c:numCache>
                <c:formatCode>General</c:formatCode>
                <c:ptCount val="30"/>
                <c:pt idx="2">
                  <c:v>10</c:v>
                </c:pt>
                <c:pt idx="5">
                  <c:v>10</c:v>
                </c:pt>
                <c:pt idx="8">
                  <c:v>6</c:v>
                </c:pt>
                <c:pt idx="11">
                  <c:v>5</c:v>
                </c:pt>
                <c:pt idx="14">
                  <c:v>5</c:v>
                </c:pt>
                <c:pt idx="17">
                  <c:v>4</c:v>
                </c:pt>
                <c:pt idx="20">
                  <c:v>6</c:v>
                </c:pt>
                <c:pt idx="23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9B-456F-82CF-53BB9D2C3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34269816"/>
        <c:axId val="534268832"/>
      </c:barChart>
      <c:catAx>
        <c:axId val="53426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4268832"/>
        <c:crosses val="autoZero"/>
        <c:auto val="1"/>
        <c:lblAlgn val="ctr"/>
        <c:lblOffset val="100"/>
        <c:noMultiLvlLbl val="0"/>
      </c:catAx>
      <c:valAx>
        <c:axId val="53426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426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16D17-579E-4F72-9B50-FCFA3A95F57D}" type="datetimeFigureOut">
              <a:rPr lang="fr-BE" smtClean="0"/>
              <a:t>10-02-20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F0FF2-BFA7-4E81-9BC5-F390D3DF2415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38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Not </a:t>
            </a:r>
            <a:r>
              <a:rPr lang="fr-BE" dirty="0" err="1"/>
              <a:t>very</a:t>
            </a:r>
            <a:r>
              <a:rPr lang="fr-BE" dirty="0"/>
              <a:t> </a:t>
            </a:r>
            <a:r>
              <a:rPr lang="fr-BE" dirty="0" err="1"/>
              <a:t>much</a:t>
            </a:r>
            <a:r>
              <a:rPr lang="fr-BE" dirty="0"/>
              <a:t> has </a:t>
            </a:r>
            <a:r>
              <a:rPr lang="fr-BE" dirty="0" err="1"/>
              <a:t>changed</a:t>
            </a:r>
            <a:r>
              <a:rPr lang="fr-BE" dirty="0"/>
              <a:t> in </a:t>
            </a:r>
            <a:r>
              <a:rPr lang="fr-BE" dirty="0" err="1"/>
              <a:t>terms</a:t>
            </a:r>
            <a:r>
              <a:rPr lang="fr-BE" dirty="0"/>
              <a:t> of figures:</a:t>
            </a:r>
            <a:r>
              <a:rPr lang="fr-BE" baseline="0" dirty="0"/>
              <a:t> </a:t>
            </a:r>
            <a:r>
              <a:rPr lang="fr-BE" dirty="0" err="1"/>
              <a:t>Numbers</a:t>
            </a:r>
            <a:r>
              <a:rPr lang="fr-BE" dirty="0"/>
              <a:t> in </a:t>
            </a:r>
            <a:r>
              <a:rPr lang="fr-BE" dirty="0" err="1"/>
              <a:t>brackets</a:t>
            </a:r>
            <a:r>
              <a:rPr lang="fr-BE" dirty="0"/>
              <a:t> are for 2018; 3 </a:t>
            </a:r>
            <a:r>
              <a:rPr lang="fr-BE" dirty="0" err="1"/>
              <a:t>academics</a:t>
            </a:r>
            <a:r>
              <a:rPr lang="fr-BE" dirty="0"/>
              <a:t> </a:t>
            </a:r>
            <a:r>
              <a:rPr lang="fr-BE" dirty="0" err="1"/>
              <a:t>affiliated</a:t>
            </a:r>
            <a:r>
              <a:rPr lang="fr-BE" baseline="0" dirty="0"/>
              <a:t> at 50% in 2018 </a:t>
            </a:r>
            <a:r>
              <a:rPr lang="fr-BE" baseline="0" dirty="0" err="1"/>
              <a:t>left</a:t>
            </a:r>
            <a:r>
              <a:rPr lang="fr-BE" baseline="0" dirty="0"/>
              <a:t> to </a:t>
            </a:r>
            <a:r>
              <a:rPr lang="fr-BE" baseline="0" dirty="0" err="1"/>
              <a:t>their</a:t>
            </a:r>
            <a:r>
              <a:rPr lang="fr-BE" baseline="0" dirty="0"/>
              <a:t> </a:t>
            </a:r>
            <a:r>
              <a:rPr lang="fr-BE" baseline="0" dirty="0" err="1"/>
              <a:t>other</a:t>
            </a:r>
            <a:r>
              <a:rPr lang="fr-BE" baseline="0" dirty="0"/>
              <a:t> </a:t>
            </a:r>
            <a:r>
              <a:rPr lang="fr-BE" baseline="0" dirty="0" err="1"/>
              <a:t>research</a:t>
            </a:r>
            <a:r>
              <a:rPr lang="fr-BE" baseline="0" dirty="0"/>
              <a:t> </a:t>
            </a:r>
            <a:r>
              <a:rPr lang="fr-BE" baseline="0" dirty="0" err="1"/>
              <a:t>institute</a:t>
            </a:r>
            <a:r>
              <a:rPr lang="fr-BE" baseline="0" dirty="0"/>
              <a:t> (JY </a:t>
            </a:r>
            <a:r>
              <a:rPr lang="fr-BE" baseline="0" dirty="0" err="1"/>
              <a:t>Matroule</a:t>
            </a:r>
            <a:r>
              <a:rPr lang="fr-BE" baseline="0" dirty="0"/>
              <a:t> </a:t>
            </a:r>
            <a:r>
              <a:rPr lang="fr-BE" baseline="0" dirty="0" err="1"/>
              <a:t>with</a:t>
            </a:r>
            <a:r>
              <a:rPr lang="fr-BE" baseline="0" dirty="0"/>
              <a:t> 3 </a:t>
            </a:r>
            <a:r>
              <a:rPr lang="fr-BE" baseline="0" dirty="0" err="1"/>
              <a:t>students</a:t>
            </a:r>
            <a:r>
              <a:rPr lang="fr-BE" baseline="0" dirty="0"/>
              <a:t>, G </a:t>
            </a:r>
            <a:r>
              <a:rPr lang="fr-BE" baseline="0" dirty="0" err="1"/>
              <a:t>Terwagne</a:t>
            </a:r>
            <a:r>
              <a:rPr lang="fr-BE" baseline="0" dirty="0"/>
              <a:t> </a:t>
            </a:r>
            <a:r>
              <a:rPr lang="fr-BE" baseline="0" dirty="0" err="1"/>
              <a:t>with</a:t>
            </a:r>
            <a:r>
              <a:rPr lang="fr-BE" baseline="0" dirty="0"/>
              <a:t> 1 </a:t>
            </a:r>
            <a:r>
              <a:rPr lang="fr-BE" baseline="0" dirty="0" err="1"/>
              <a:t>student</a:t>
            </a:r>
            <a:r>
              <a:rPr lang="fr-BE" baseline="0" dirty="0"/>
              <a:t>, D Van Dam)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652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2018: 10 </a:t>
            </a:r>
            <a:r>
              <a:rPr lang="fr-BE" dirty="0" err="1"/>
              <a:t>theses</a:t>
            </a:r>
            <a:r>
              <a:rPr lang="fr-BE" dirty="0"/>
              <a:t> </a:t>
            </a:r>
            <a:r>
              <a:rPr lang="fr-BE" dirty="0" err="1"/>
              <a:t>defended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626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665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2018: 49 </a:t>
            </a:r>
            <a:r>
              <a:rPr lang="fr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</a:t>
            </a:r>
            <a:r>
              <a:rPr lang="fr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fr-BE" dirty="0"/>
              <a:t>5 </a:t>
            </a:r>
            <a:r>
              <a:rPr lang="fr-BE" dirty="0" err="1"/>
              <a:t>projects</a:t>
            </a:r>
            <a:r>
              <a:rPr lang="fr-BE" dirty="0"/>
              <a:t> in 2018 </a:t>
            </a:r>
            <a:r>
              <a:rPr lang="fr-BE" dirty="0" err="1"/>
              <a:t>were</a:t>
            </a:r>
            <a:r>
              <a:rPr lang="fr-BE" dirty="0"/>
              <a:t> </a:t>
            </a:r>
            <a:r>
              <a:rPr lang="fr-BE" dirty="0" err="1"/>
              <a:t>run</a:t>
            </a:r>
            <a:r>
              <a:rPr lang="fr-BE" dirty="0"/>
              <a:t> by the </a:t>
            </a:r>
            <a:r>
              <a:rPr lang="fr-BE" dirty="0" err="1"/>
              <a:t>academics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left</a:t>
            </a:r>
            <a:r>
              <a:rPr lang="fr-BE" dirty="0"/>
              <a:t> ILEE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376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510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Next</a:t>
            </a:r>
            <a:r>
              <a:rPr lang="fr-BE" dirty="0"/>
              <a:t> call for </a:t>
            </a:r>
            <a:r>
              <a:rPr lang="fr-BE" dirty="0" err="1"/>
              <a:t>travel</a:t>
            </a:r>
            <a:r>
              <a:rPr lang="fr-BE" dirty="0"/>
              <a:t> </a:t>
            </a:r>
            <a:r>
              <a:rPr lang="fr-BE" dirty="0" err="1"/>
              <a:t>grant</a:t>
            </a:r>
            <a:r>
              <a:rPr lang="fr-BE" dirty="0"/>
              <a:t> in </a:t>
            </a:r>
            <a:r>
              <a:rPr lang="fr-BE" dirty="0" err="1"/>
              <a:t>march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667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0766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341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29434250-1689-4F8A-9F35-9D10AC459747}" type="datetimeFigureOut">
              <a:rPr lang="fr-BE" smtClean="0"/>
              <a:pPr/>
              <a:t>10-02-20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4327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4250-1689-4F8A-9F35-9D10AC459747}" type="datetimeFigureOut">
              <a:rPr lang="fr-BE" smtClean="0"/>
              <a:t>10-02-20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87E9-CFBA-4792-A799-9521A6EEA7D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334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4250-1689-4F8A-9F35-9D10AC459747}" type="datetimeFigureOut">
              <a:rPr lang="fr-BE" smtClean="0"/>
              <a:t>10-02-20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87E9-CFBA-4792-A799-9521A6EEA7D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273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29434250-1689-4F8A-9F35-9D10AC459747}" type="datetimeFigureOut">
              <a:rPr lang="fr-BE" smtClean="0"/>
              <a:pPr/>
              <a:t>10-02-20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251987E9-CFBA-4792-A799-9521A6EEA7D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82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4250-1689-4F8A-9F35-9D10AC459747}" type="datetimeFigureOut">
              <a:rPr lang="fr-BE" smtClean="0"/>
              <a:t>10-02-20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87E9-CFBA-4792-A799-9521A6EEA7D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558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4250-1689-4F8A-9F35-9D10AC459747}" type="datetimeFigureOut">
              <a:rPr lang="fr-BE" smtClean="0"/>
              <a:t>10-02-20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87E9-CFBA-4792-A799-9521A6EEA7D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433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4250-1689-4F8A-9F35-9D10AC459747}" type="datetimeFigureOut">
              <a:rPr lang="fr-BE" smtClean="0"/>
              <a:t>10-02-20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87E9-CFBA-4792-A799-9521A6EEA7D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0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4250-1689-4F8A-9F35-9D10AC459747}" type="datetimeFigureOut">
              <a:rPr lang="fr-BE" smtClean="0"/>
              <a:t>10-02-20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87E9-CFBA-4792-A799-9521A6EEA7D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697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4250-1689-4F8A-9F35-9D10AC459747}" type="datetimeFigureOut">
              <a:rPr lang="fr-BE" smtClean="0"/>
              <a:t>10-02-20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87E9-CFBA-4792-A799-9521A6EEA7D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810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4250-1689-4F8A-9F35-9D10AC459747}" type="datetimeFigureOut">
              <a:rPr lang="fr-BE" smtClean="0"/>
              <a:t>10-02-20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87E9-CFBA-4792-A799-9521A6EEA7D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066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4250-1689-4F8A-9F35-9D10AC459747}" type="datetimeFigureOut">
              <a:rPr lang="fr-BE" smtClean="0"/>
              <a:t>10-02-20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87E9-CFBA-4792-A799-9521A6EEA7D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017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29434250-1689-4F8A-9F35-9D10AC459747}" type="datetimeFigureOut">
              <a:rPr lang="fr-BE" smtClean="0"/>
              <a:pPr/>
              <a:t>10-02-20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251987E9-CFBA-4792-A799-9521A6EEA7D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638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.mayer@unamur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ilee@unamur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767682"/>
            <a:ext cx="12169963" cy="2541559"/>
          </a:xfrm>
        </p:spPr>
        <p:txBody>
          <a:bodyPr>
            <a:normAutofit/>
          </a:bodyPr>
          <a:lstStyle/>
          <a:p>
            <a:r>
              <a:rPr lang="fr-BE" sz="48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ILEE - General </a:t>
            </a:r>
            <a:r>
              <a:rPr lang="fr-BE" sz="4800" b="1" dirty="0" err="1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</a:t>
            </a:r>
            <a:r>
              <a:rPr lang="fr-BE" sz="48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Meeting</a:t>
            </a:r>
            <a:endParaRPr lang="fr-BE" sz="3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5918877"/>
            <a:ext cx="12192000" cy="93912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Tuesday, 11 February 2020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Bourse, Place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d’Armes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1, Namur</a:t>
            </a:r>
            <a:endParaRPr lang="fr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85899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" y="16262"/>
            <a:ext cx="2246376" cy="12344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0"/>
            <a:ext cx="1488316" cy="1649104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719" y="4885899"/>
            <a:ext cx="12152244" cy="758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fr-BE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0775" y="4885899"/>
            <a:ext cx="12152244" cy="758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2019/Outlook 2020</a:t>
            </a:r>
          </a:p>
        </p:txBody>
      </p:sp>
    </p:spTree>
    <p:extLst>
      <p:ext uri="{BB962C8B-B14F-4D97-AF65-F5344CB8AC3E}">
        <p14:creationId xmlns:p14="http://schemas.microsoft.com/office/powerpoint/2010/main" val="181081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6571" y="469223"/>
            <a:ext cx="11574321" cy="1056534"/>
          </a:xfrm>
        </p:spPr>
        <p:txBody>
          <a:bodyPr>
            <a:normAutofit/>
          </a:bodyPr>
          <a:lstStyle/>
          <a:p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Steering</a:t>
            </a: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</a:t>
            </a: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another</a:t>
            </a: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2-3 </a:t>
            </a:r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</a:t>
            </a: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9252" y="1825625"/>
            <a:ext cx="5074461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Elected steering committee (2-3 y)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Meets 4x/y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Decides on events/grants/budget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Scientific orientation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168" y="1825625"/>
            <a:ext cx="1695450" cy="2209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419" y="1825625"/>
            <a:ext cx="2190750" cy="2209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497" y="4335294"/>
            <a:ext cx="1743075" cy="22002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406" y="4344819"/>
            <a:ext cx="1876425" cy="21907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0667" y="4354345"/>
            <a:ext cx="1800225" cy="21621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5849" y="4354345"/>
            <a:ext cx="2016812" cy="2181226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10510" y="-28915"/>
            <a:ext cx="1644119" cy="602211"/>
            <a:chOff x="10510" y="-28915"/>
            <a:chExt cx="1644119" cy="602211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" y="-1640"/>
              <a:ext cx="1041526" cy="572345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6" y="-28915"/>
              <a:ext cx="543493" cy="602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084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67682"/>
            <a:ext cx="11887200" cy="2541559"/>
          </a:xfrm>
        </p:spPr>
        <p:txBody>
          <a:bodyPr>
            <a:normAutofit/>
          </a:bodyPr>
          <a:lstStyle/>
          <a:p>
            <a:r>
              <a:rPr lang="fr-BE" sz="4800" b="1" dirty="0" err="1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fr-BE" sz="48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4800" b="1" dirty="0" err="1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fr-BE" sz="48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BE" sz="3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85899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" y="16262"/>
            <a:ext cx="2246376" cy="12344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0"/>
            <a:ext cx="1488316" cy="1649104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719" y="4885899"/>
            <a:ext cx="12152244" cy="758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ILEE - General </a:t>
            </a:r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</a:t>
            </a: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Meeting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271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6571" y="365125"/>
            <a:ext cx="11027229" cy="1325563"/>
          </a:xfrm>
        </p:spPr>
        <p:txBody>
          <a:bodyPr>
            <a:normAutofit/>
          </a:bodyPr>
          <a:lstStyle/>
          <a:p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</a:t>
            </a:r>
            <a:endParaRPr lang="fr-BE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105 (107) researchers, with 18 (21) academics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technical &amp; administrative staff (affiliated to ILEE)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variety of disciplines: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Biology (57), Geology (16), Geography (13), </a:t>
            </a:r>
            <a:b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History/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PolleN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(7), Physics (4), Chemistry(4), </a:t>
            </a:r>
            <a:b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History and Archaeology (2), Law (1).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~2/3 affiliated 100% to ILEE.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institutes: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Narilis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naXys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Trans, </a:t>
            </a:r>
            <a:b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NISM,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PaTHs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Esphin</a:t>
            </a:r>
            <a:endParaRPr lang="en-US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introduce new colleagues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email to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carolin.mayer@unamur.be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(photo &amp; short description for the</a:t>
            </a:r>
            <a:r>
              <a:rPr lang="en-US" sz="16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Newsletter)</a:t>
            </a:r>
          </a:p>
          <a:p>
            <a:pPr lvl="1">
              <a:lnSpc>
                <a:spcPct val="10000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fr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7156" y="6239521"/>
            <a:ext cx="1036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©  F. Silvestre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10" y="179576"/>
            <a:ext cx="1218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for 2019 </a:t>
            </a:r>
            <a:endParaRPr lang="fr-BE" dirty="0">
              <a:solidFill>
                <a:srgbClr val="69BE28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0510" y="-28915"/>
            <a:ext cx="1644119" cy="602211"/>
            <a:chOff x="10510" y="-28915"/>
            <a:chExt cx="1644119" cy="602211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" y="-1640"/>
              <a:ext cx="1041526" cy="572345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6" y="-28915"/>
              <a:ext cx="543493" cy="602211"/>
            </a:xfrm>
            <a:prstGeom prst="rect">
              <a:avLst/>
            </a:prstGeom>
          </p:spPr>
        </p:pic>
      </p:grp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88356"/>
              </p:ext>
            </p:extLst>
          </p:nvPr>
        </p:nvGraphicFramePr>
        <p:xfrm>
          <a:off x="6096000" y="2234065"/>
          <a:ext cx="6423025" cy="508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5445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/>
          <a:srcRect l="9429" t="10000" r="11714"/>
          <a:stretch/>
        </p:blipFill>
        <p:spPr>
          <a:xfrm>
            <a:off x="8604898" y="1654235"/>
            <a:ext cx="1502229" cy="171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0706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57" y="365125"/>
            <a:ext cx="11016343" cy="1325563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PhD </a:t>
            </a:r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</a:t>
            </a:r>
            <a:endParaRPr lang="fr-BE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457" y="1825625"/>
            <a:ext cx="11016343" cy="4208314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fr-BE" sz="24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fr-BE" sz="2400" b="1" dirty="0" err="1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Theses</a:t>
            </a:r>
            <a:r>
              <a:rPr lang="fr-BE" sz="24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400" b="1" dirty="0" err="1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defended</a:t>
            </a:r>
            <a:endParaRPr lang="fr-BE" sz="2400" b="1" dirty="0">
              <a:solidFill>
                <a:srgbClr val="69BE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1463" lvl="1"/>
            <a:r>
              <a:rPr lang="pt-BR" dirty="0"/>
              <a:t>Sofia COSTA SANTOS BALTAZAR </a:t>
            </a:r>
            <a:r>
              <a:rPr lang="de-DE" dirty="0"/>
              <a:t>(</a:t>
            </a:r>
            <a:r>
              <a:rPr lang="de-DE" dirty="0" err="1"/>
              <a:t>Geography</a:t>
            </a:r>
            <a:r>
              <a:rPr lang="de-DE" dirty="0"/>
              <a:t>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Jonathan DE RAEDT (Biology)</a:t>
            </a:r>
          </a:p>
          <a:p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Aboubacar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SOURABIE (Biology)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Augustin DECKONINK (Geology)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Emmanuel TINTI (Chemistry)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Sylvain LEONIS (Physics)</a:t>
            </a:r>
          </a:p>
          <a:p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Nicresse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GUEDEGBA (Biology)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TRUONG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Quynh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Nhu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(Biology)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Lola RICHELLE (Geography)</a:t>
            </a:r>
          </a:p>
          <a:p>
            <a:pPr lvl="1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B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7156" y="6239521"/>
            <a:ext cx="1036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©  F. Silvestre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10" y="179576"/>
            <a:ext cx="1218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for 2019 </a:t>
            </a:r>
            <a:endParaRPr lang="fr-BE" dirty="0">
              <a:solidFill>
                <a:srgbClr val="69BE28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2290" y="1290228"/>
            <a:ext cx="1352540" cy="1352540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10510" y="-28915"/>
            <a:ext cx="1644119" cy="602211"/>
            <a:chOff x="10510" y="-28915"/>
            <a:chExt cx="1644119" cy="602211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" y="-1640"/>
              <a:ext cx="1041526" cy="572345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6" y="-28915"/>
              <a:ext cx="543493" cy="602211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2888" y="5252364"/>
            <a:ext cx="1491343" cy="14913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9505" y="5311611"/>
            <a:ext cx="1249817" cy="149978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0560" y="4693310"/>
            <a:ext cx="1367876" cy="169340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939" y="4622232"/>
            <a:ext cx="1105890" cy="154664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6397" y="3655818"/>
            <a:ext cx="1393985" cy="139398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56211" y="3337813"/>
            <a:ext cx="1247767" cy="165311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63" y="3337813"/>
            <a:ext cx="1586720" cy="118393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11" y="1579309"/>
            <a:ext cx="1174358" cy="18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229" y="365125"/>
            <a:ext cx="10994571" cy="1325563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articles/book chapters published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 metrics: cited  ø 0.9 x (January 2020), may seem few, but papers from 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2018 have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now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been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cited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 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4.05!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publications with full text links can be found on the website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forget to mention ILEE in your affiliation details at publishers!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 to attach your publications to ILEE in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(in the “keywords” section, possible for &gt;1 institute)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even easier: Send your publications (or the link) to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Carolin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 for the newsletter and she can introduce it into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PURE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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B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7156" y="6239521"/>
            <a:ext cx="1036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©  F. Silvestre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10" y="179576"/>
            <a:ext cx="1218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for 2019 </a:t>
            </a:r>
            <a:endParaRPr lang="fr-BE" dirty="0">
              <a:solidFill>
                <a:srgbClr val="69BE28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0510" y="-28915"/>
            <a:ext cx="1644119" cy="602211"/>
            <a:chOff x="10510" y="-28915"/>
            <a:chExt cx="1644119" cy="602211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" y="-1640"/>
              <a:ext cx="1041526" cy="572345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6" y="-28915"/>
              <a:ext cx="543493" cy="602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4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</a:t>
            </a:r>
            <a:endParaRPr lang="fr-BE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457" y="1712486"/>
            <a:ext cx="10515600" cy="480403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 projects already running</a:t>
            </a:r>
          </a:p>
          <a:p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  <a:p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sources: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for publications: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Attach your projects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ILEE in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send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to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Carolin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B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B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0510" y="-28915"/>
            <a:ext cx="1644119" cy="602211"/>
            <a:chOff x="10510" y="-28915"/>
            <a:chExt cx="1644119" cy="60221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" y="-1640"/>
              <a:ext cx="1041526" cy="572345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6" y="-28915"/>
              <a:ext cx="543493" cy="60221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447156" y="6239521"/>
            <a:ext cx="1036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©  F. Silvestre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10" y="179576"/>
            <a:ext cx="1218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for 2019 </a:t>
            </a:r>
            <a:endParaRPr lang="fr-BE" dirty="0">
              <a:solidFill>
                <a:srgbClr val="69BE28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506335"/>
              </p:ext>
            </p:extLst>
          </p:nvPr>
        </p:nvGraphicFramePr>
        <p:xfrm>
          <a:off x="4957011" y="1690689"/>
          <a:ext cx="7030882" cy="500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089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973361"/>
              </p:ext>
            </p:extLst>
          </p:nvPr>
        </p:nvGraphicFramePr>
        <p:xfrm>
          <a:off x="1535678" y="1611086"/>
          <a:ext cx="9154094" cy="5050200"/>
        </p:xfrm>
        <a:graphic>
          <a:graphicData uri="http://schemas.openxmlformats.org/drawingml/2006/table">
            <a:tbl>
              <a:tblPr firstRow="1" firstCol="1" lastRow="1">
                <a:tableStyleId>{93296810-A885-4BE3-A3E7-6D5BEEA58F35}</a:tableStyleId>
              </a:tblPr>
              <a:tblGrid>
                <a:gridCol w="3228958">
                  <a:extLst>
                    <a:ext uri="{9D8B030D-6E8A-4147-A177-3AD203B41FA5}">
                      <a16:colId xmlns:a16="http://schemas.microsoft.com/office/drawing/2014/main" val="2281290461"/>
                    </a:ext>
                  </a:extLst>
                </a:gridCol>
                <a:gridCol w="3942556">
                  <a:extLst>
                    <a:ext uri="{9D8B030D-6E8A-4147-A177-3AD203B41FA5}">
                      <a16:colId xmlns:a16="http://schemas.microsoft.com/office/drawing/2014/main" val="2750236609"/>
                    </a:ext>
                  </a:extLst>
                </a:gridCol>
                <a:gridCol w="1982580">
                  <a:extLst>
                    <a:ext uri="{9D8B030D-6E8A-4147-A177-3AD203B41FA5}">
                      <a16:colId xmlns:a16="http://schemas.microsoft.com/office/drawing/2014/main" val="1130933424"/>
                    </a:ext>
                  </a:extLst>
                </a:gridCol>
              </a:tblGrid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 dirty="0">
                          <a:solidFill>
                            <a:schemeClr val="tx1"/>
                          </a:solidFill>
                          <a:effectLst/>
                        </a:rPr>
                        <a:t>Receipts</a:t>
                      </a:r>
                      <a:r>
                        <a:rPr lang="en-GB" sz="1800" b="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 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 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96392625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noProof="0" dirty="0">
                          <a:solidFill>
                            <a:schemeClr val="tx1"/>
                          </a:solidFill>
                          <a:effectLst/>
                        </a:rPr>
                        <a:t>Balance 2018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b="0" noProof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106</a:t>
                      </a:r>
                      <a:r>
                        <a:rPr lang="en-GB" sz="1800" baseline="0" noProof="0" dirty="0">
                          <a:effectLst/>
                        </a:rPr>
                        <a:t>.</a:t>
                      </a:r>
                      <a:r>
                        <a:rPr lang="en-GB" sz="1800" noProof="0" dirty="0">
                          <a:effectLst/>
                        </a:rPr>
                        <a:t>270,44 €</a:t>
                      </a:r>
                      <a:endParaRPr lang="en-GB" sz="1800" b="0" noProof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02500128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noProof="0" dirty="0">
                          <a:solidFill>
                            <a:schemeClr val="tx1"/>
                          </a:solidFill>
                          <a:effectLst/>
                        </a:rPr>
                        <a:t>Received in 2019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Annual fee &amp; N° of members 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46.362,50 €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86824719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Theses &amp; projects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16.500,00 €</a:t>
                      </a:r>
                      <a:endParaRPr lang="en-GB" sz="1800" b="0" noProof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44697211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noProof="0" dirty="0">
                          <a:solidFill>
                            <a:schemeClr val="tx1"/>
                          </a:solidFill>
                          <a:effectLst/>
                        </a:rPr>
                        <a:t>Subtotal 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b="1" noProof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169.132,94 €</a:t>
                      </a:r>
                      <a:endParaRPr lang="en-GB" sz="1800" b="1" noProof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80462062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 dirty="0">
                          <a:solidFill>
                            <a:schemeClr val="tx1"/>
                          </a:solidFill>
                          <a:effectLst/>
                        </a:rPr>
                        <a:t>Expenses</a:t>
                      </a:r>
                      <a:endParaRPr lang="en-GB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b="0" noProof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b="0" noProof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82805854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noProof="0" dirty="0">
                          <a:solidFill>
                            <a:schemeClr val="tx1"/>
                          </a:solidFill>
                          <a:effectLst/>
                        </a:rPr>
                        <a:t>Staff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Scientific manager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30.947,67 €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12814895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noProof="0" dirty="0">
                          <a:solidFill>
                            <a:schemeClr val="tx1"/>
                          </a:solidFill>
                          <a:effectLst/>
                        </a:rPr>
                        <a:t>Third party deliveries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ALTERNET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500,00 €</a:t>
                      </a:r>
                      <a:endParaRPr lang="en-GB" sz="1800" b="0" noProof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47620527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noProof="0" dirty="0">
                          <a:solidFill>
                            <a:schemeClr val="tx1"/>
                          </a:solidFill>
                          <a:effectLst/>
                        </a:rPr>
                        <a:t>Hires &amp;</a:t>
                      </a:r>
                      <a:r>
                        <a:rPr lang="en-GB" sz="1800" b="0" baseline="0" noProof="0" dirty="0">
                          <a:solidFill>
                            <a:schemeClr val="tx1"/>
                          </a:solidFill>
                          <a:effectLst/>
                        </a:rPr>
                        <a:t> supplies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Sandwiches, flyer</a:t>
                      </a:r>
                      <a:r>
                        <a:rPr lang="en-GB" sz="1800" baseline="0" noProof="0" dirty="0">
                          <a:effectLst/>
                        </a:rPr>
                        <a:t> &amp; other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1.401,18 €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68955296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noProof="0" dirty="0">
                          <a:solidFill>
                            <a:schemeClr val="tx1"/>
                          </a:solidFill>
                          <a:effectLst/>
                        </a:rPr>
                        <a:t>Research</a:t>
                      </a:r>
                      <a:r>
                        <a:rPr lang="en-GB" sz="1800" b="0" baseline="0" noProof="0" dirty="0">
                          <a:solidFill>
                            <a:schemeClr val="tx1"/>
                          </a:solidFill>
                          <a:effectLst/>
                        </a:rPr>
                        <a:t> Day 2019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Traiteur, prices, magician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2.417,19</a:t>
                      </a:r>
                      <a:r>
                        <a:rPr lang="en-GB" sz="1800" baseline="0" noProof="0" dirty="0">
                          <a:effectLst/>
                        </a:rPr>
                        <a:t> €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01459228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noProof="0" dirty="0">
                          <a:solidFill>
                            <a:schemeClr val="tx1"/>
                          </a:solidFill>
                          <a:effectLst/>
                        </a:rPr>
                        <a:t>Teambuilding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noProof="0" dirty="0" err="1">
                          <a:effectLst/>
                        </a:rPr>
                        <a:t>Ferme</a:t>
                      </a:r>
                      <a:r>
                        <a:rPr lang="en-GB" sz="1800" noProof="0" dirty="0">
                          <a:effectLst/>
                        </a:rPr>
                        <a:t> </a:t>
                      </a:r>
                      <a:r>
                        <a:rPr lang="en-GB" sz="1800" noProof="0" dirty="0" err="1">
                          <a:effectLst/>
                        </a:rPr>
                        <a:t>Froidefontaine</a:t>
                      </a:r>
                      <a:r>
                        <a:rPr lang="en-GB" sz="1800" noProof="0" dirty="0">
                          <a:effectLst/>
                        </a:rPr>
                        <a:t>, bus</a:t>
                      </a:r>
                      <a:endParaRPr lang="en-GB" sz="1800" b="0" noProof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1.388,99</a:t>
                      </a:r>
                      <a:r>
                        <a:rPr lang="en-GB" sz="1800" baseline="0" noProof="0" dirty="0">
                          <a:effectLst/>
                        </a:rPr>
                        <a:t> €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0134202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noProof="0" dirty="0">
                          <a:solidFill>
                            <a:schemeClr val="tx1"/>
                          </a:solidFill>
                          <a:effectLst/>
                        </a:rPr>
                        <a:t>Travel grant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noProof="0" dirty="0">
                          <a:effectLst/>
                        </a:rPr>
                        <a:t>11 out of 15 are paid</a:t>
                      </a:r>
                      <a:endParaRPr lang="en-GB" sz="1800" b="0" noProof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6.753,27 € </a:t>
                      </a:r>
                      <a:endParaRPr lang="en-GB" sz="18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30283371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noProof="0" dirty="0">
                          <a:solidFill>
                            <a:schemeClr val="tx1"/>
                          </a:solidFill>
                          <a:effectLst/>
                        </a:rPr>
                        <a:t>NARC expenses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noProof="0" dirty="0">
                          <a:effectLst/>
                        </a:rPr>
                        <a:t>Invited speakers</a:t>
                      </a:r>
                      <a:endParaRPr lang="en-GB" sz="1800" b="0" noProof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430,70 €</a:t>
                      </a:r>
                      <a:endParaRPr lang="en-GB" sz="1800" b="0" noProof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128519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noProof="0" dirty="0">
                          <a:solidFill>
                            <a:schemeClr val="tx1"/>
                          </a:solidFill>
                          <a:effectLst/>
                        </a:rPr>
                        <a:t>Subtotal</a:t>
                      </a:r>
                      <a:endParaRPr lang="en-GB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b="1" noProof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43.839,00 €</a:t>
                      </a:r>
                      <a:endParaRPr lang="en-GB" sz="1800" b="1" noProof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32250049"/>
                  </a:ext>
                </a:extLst>
              </a:tr>
              <a:tr h="3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/>
                          </a:solidFill>
                          <a:effectLst/>
                        </a:rPr>
                        <a:t>Balance to be carried over</a:t>
                      </a:r>
                      <a:endParaRPr lang="en-GB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b="1" noProof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solidFill>
                            <a:schemeClr val="tx1"/>
                          </a:solidFill>
                          <a:effectLst/>
                        </a:rPr>
                        <a:t>125.293,94 €</a:t>
                      </a:r>
                      <a:endParaRPr lang="en-GB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53274703"/>
                  </a:ext>
                </a:extLst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10510" y="-28915"/>
            <a:ext cx="1644119" cy="602211"/>
            <a:chOff x="10510" y="-28915"/>
            <a:chExt cx="1644119" cy="60221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" y="-1640"/>
              <a:ext cx="1041526" cy="572345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6" y="-28915"/>
              <a:ext cx="543493" cy="602211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0510" y="179576"/>
            <a:ext cx="1218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for 2019 </a:t>
            </a:r>
            <a:endParaRPr lang="fr-BE" dirty="0">
              <a:solidFill>
                <a:srgbClr val="69BE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1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57" y="365125"/>
            <a:ext cx="11016343" cy="1325563"/>
          </a:xfrm>
        </p:spPr>
        <p:txBody>
          <a:bodyPr>
            <a:normAutofit/>
          </a:bodyPr>
          <a:lstStyle/>
          <a:p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9849040" cy="481007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Newsletters (1/month since September)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regular ILEE Lunch seminars (1/month, 1</a:t>
            </a:r>
            <a:r>
              <a:rPr lang="en-GB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Tuesday, next 3.3.)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seminars with invited speakers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seminars for FRIA candidates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ILEE Research Day in February (55 participants, 15 presentations)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Teambuilding Day in June (26 participants)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Travel Grant – 9 researchers funded (3 calls /y)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ILEE Happy Hour – 1 in December, next in March – looking for organisers!!!!!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240" y="5059133"/>
            <a:ext cx="1180720" cy="157656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10510" y="-28915"/>
            <a:ext cx="1644119" cy="602211"/>
            <a:chOff x="10510" y="-28915"/>
            <a:chExt cx="1644119" cy="60221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" y="-1640"/>
              <a:ext cx="1041526" cy="572345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6" y="-28915"/>
              <a:ext cx="543493" cy="602211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0510" y="179576"/>
            <a:ext cx="1218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for 2019 </a:t>
            </a:r>
            <a:endParaRPr lang="fr-BE" dirty="0">
              <a:solidFill>
                <a:srgbClr val="69BE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3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229" y="365125"/>
            <a:ext cx="10994571" cy="1325563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Outlook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846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tasks for Scientific Manager:</a:t>
            </a:r>
          </a:p>
          <a:p>
            <a:pPr lvl="1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proofreading of manuscripts for publication/theses</a:t>
            </a:r>
          </a:p>
          <a:p>
            <a:pPr lvl="1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Assistance with presentations (oral, poster,…) – seminar/workshop?</a:t>
            </a:r>
          </a:p>
          <a:p>
            <a:pPr lvl="1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to create a bibliography</a:t>
            </a:r>
          </a:p>
          <a:p>
            <a:pPr lvl="1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 with popularisation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Teambuilding Day: ~June? doodle will follow to find a date </a:t>
            </a:r>
            <a:r>
              <a:rPr lang="en-GB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---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What?? Call for ideas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Travel Grant: next call mid-March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ILEE Research Day 2021: Where? What? Who? Ideas?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0510" y="-28915"/>
            <a:ext cx="1644119" cy="602211"/>
            <a:chOff x="10510" y="-28915"/>
            <a:chExt cx="1644119" cy="60221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" y="-1640"/>
              <a:ext cx="1041526" cy="572345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6" y="-28915"/>
              <a:ext cx="543493" cy="602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1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228" y="365125"/>
            <a:ext cx="11832771" cy="1325563"/>
          </a:xfrm>
        </p:spPr>
        <p:txBody>
          <a:bodyPr>
            <a:normAutofit/>
          </a:bodyPr>
          <a:lstStyle/>
          <a:p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</a:t>
            </a: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7"/>
            <a:ext cx="10651958" cy="4974808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activities are missing?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too much?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Ok but should change?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you retain from participating?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you identify with ILEE? Why? Why not?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think ILEE is useful?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have ideas for the functioning, working together, use of money…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Revise research topics?</a:t>
            </a:r>
          </a:p>
          <a:p>
            <a:pPr marL="0" indent="0">
              <a:buNone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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ideas are welcome! </a:t>
            </a:r>
          </a:p>
          <a:p>
            <a:pPr marL="0" indent="0" algn="ctr">
              <a:buNone/>
            </a:pPr>
            <a:r>
              <a:rPr lang="en-GB" sz="2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 to </a:t>
            </a:r>
            <a:r>
              <a:rPr lang="en-GB" sz="2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ilee@unamur.be</a:t>
            </a:r>
            <a:r>
              <a:rPr lang="en-GB" sz="24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Write it down NOW!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0510" y="-28915"/>
            <a:ext cx="1644119" cy="602211"/>
            <a:chOff x="10510" y="-28915"/>
            <a:chExt cx="1644119" cy="60221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" y="-1640"/>
              <a:ext cx="1041526" cy="572345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6" y="-28915"/>
              <a:ext cx="543493" cy="602211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9FE7EB46-2B81-4A9A-8D56-30CDBB6F48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0452" y="4575000"/>
            <a:ext cx="2308678" cy="20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779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uge orang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833</Words>
  <Application>Microsoft Office PowerPoint</Application>
  <PresentationFormat>Breitbild</PresentationFormat>
  <Paragraphs>136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Microsoft Sans Serif</vt:lpstr>
      <vt:lpstr>Verdana</vt:lpstr>
      <vt:lpstr>Thème Office</vt:lpstr>
      <vt:lpstr>ILEE - General Annual Meeting</vt:lpstr>
      <vt:lpstr>Members</vt:lpstr>
      <vt:lpstr>PhD outcome</vt:lpstr>
      <vt:lpstr>Publications</vt:lpstr>
      <vt:lpstr>Projects</vt:lpstr>
      <vt:lpstr>Budget</vt:lpstr>
      <vt:lpstr>Activities in 2019</vt:lpstr>
      <vt:lpstr>Outlook 2020</vt:lpstr>
      <vt:lpstr>What do you want?</vt:lpstr>
      <vt:lpstr>Steering committee – another 2-3 years!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Carolin Mayer</cp:lastModifiedBy>
  <cp:revision>150</cp:revision>
  <dcterms:created xsi:type="dcterms:W3CDTF">2018-02-02T09:49:57Z</dcterms:created>
  <dcterms:modified xsi:type="dcterms:W3CDTF">2020-02-10T20:51:08Z</dcterms:modified>
</cp:coreProperties>
</file>